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58" r:id="rId11"/>
    <p:sldId id="266" r:id="rId12"/>
    <p:sldId id="268" r:id="rId13"/>
    <p:sldId id="269" r:id="rId14"/>
    <p:sldId id="270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298" r:id="rId44"/>
    <p:sldId id="299" r:id="rId45"/>
    <p:sldId id="301" r:id="rId46"/>
  </p:sldIdLst>
  <p:sldSz cx="9144000" cy="6858000" type="screen4x3"/>
  <p:notesSz cx="6858000" cy="9144000"/>
  <p:embeddedFontLst>
    <p:embeddedFont>
      <p:font typeface="Cooper Black" pitchFamily="18" charset="0"/>
      <p:regular r:id="rId47"/>
    </p:embeddedFont>
    <p:embeddedFont>
      <p:font typeface="Segoe UI" pitchFamily="34" charset="0"/>
      <p:regular r:id="rId48"/>
      <p:bold r:id="rId49"/>
      <p:italic r:id="rId50"/>
      <p:boldItalic r:id="rId51"/>
    </p:embeddedFont>
    <p:embeddedFont>
      <p:font typeface="SketchFlow Print" pitchFamily="2" charset="0"/>
      <p:regular r:id="rId52"/>
    </p:embeddedFont>
    <p:embeddedFont>
      <p:font typeface="Aharoni" pitchFamily="2" charset="-79"/>
      <p:bold r:id="rId53"/>
    </p:embeddedFont>
    <p:embeddedFont>
      <p:font typeface="Calibri" pitchFamily="34" charset="0"/>
      <p:regular r:id="rId54"/>
      <p:bold r:id="rId55"/>
      <p:italic r:id="rId56"/>
      <p:boldItalic r:id="rId5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0000"/>
    <a:srgbClr val="FF3300"/>
    <a:srgbClr val="ECECE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23AE-51B4-4FAA-A15A-4F0E67D970AB}" type="datetimeFigureOut">
              <a:rPr lang="pt-BR" smtClean="0"/>
              <a:pPr/>
              <a:t>13/03/2013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77787-2FAB-4E73-B347-690D43E38161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arm3.staticflickr.com/2505/3921921076_b148ccf3f2_z.jpg?zz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" y="0"/>
            <a:ext cx="10859649" cy="7245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221088"/>
            <a:ext cx="9144000" cy="1656184"/>
          </a:xfrm>
          <a:solidFill>
            <a:schemeClr val="bg1">
              <a:alpha val="65000"/>
            </a:schemeClr>
          </a:solidFill>
        </p:spPr>
        <p:txBody>
          <a:bodyPr>
            <a:noAutofit/>
          </a:bodyPr>
          <a:lstStyle/>
          <a:p>
            <a:r>
              <a:rPr lang="pt-BR" sz="4000" spc="-100" dirty="0" smtClean="0">
                <a:latin typeface="Cooper Black" pitchFamily="18" charset="0"/>
                <a:ea typeface="Segoe UI" pitchFamily="34" charset="0"/>
                <a:cs typeface="Segoe UI" pitchFamily="34" charset="0"/>
              </a:rPr>
              <a:t>Barreiras para uma Transição Ágil</a:t>
            </a:r>
            <a:r>
              <a:rPr lang="pt-BR" sz="4000" b="1" spc="-100" dirty="0" smtClean="0">
                <a:solidFill>
                  <a:srgbClr val="FF3300"/>
                </a:solidFill>
                <a:latin typeface="Cooper Black" pitchFamily="18" charset="0"/>
                <a:ea typeface="Segoe UI" pitchFamily="34" charset="0"/>
                <a:cs typeface="Segoe UI" pitchFamily="34" charset="0"/>
              </a:rPr>
              <a:t/>
            </a:r>
            <a:br>
              <a:rPr lang="pt-BR" sz="4000" b="1" spc="-100" dirty="0" smtClean="0">
                <a:solidFill>
                  <a:srgbClr val="FF3300"/>
                </a:solidFill>
                <a:latin typeface="Cooper Black" pitchFamily="18" charset="0"/>
                <a:ea typeface="Segoe UI" pitchFamily="34" charset="0"/>
                <a:cs typeface="Segoe UI" pitchFamily="34" charset="0"/>
              </a:rPr>
            </a:br>
            <a:endParaRPr lang="pt-BR" sz="3600" spc="-100" dirty="0">
              <a:solidFill>
                <a:schemeClr val="bg1">
                  <a:lumMod val="75000"/>
                </a:schemeClr>
              </a:solidFill>
              <a:latin typeface="Cooper Black" pitchFamily="18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http://sidneylimafilho.com.br/themes/default/img/signature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7239" y="5138513"/>
            <a:ext cx="2181225" cy="666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33256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ketchFlow Print" pitchFamily="2" charset="0"/>
                <a:cs typeface="Aharoni" pitchFamily="2" charset="-79"/>
              </a:rPr>
              <a:t>P#3</a:t>
            </a:r>
            <a:endParaRPr lang="pt-BR" dirty="0">
              <a:solidFill>
                <a:schemeClr val="accent4">
                  <a:lumMod val="60000"/>
                  <a:lumOff val="4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4176464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b="1" spc="-3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ketchFlow Print" pitchFamily="2" charset="0"/>
              </a:rPr>
              <a:t>PDCA</a:t>
            </a:r>
            <a:r>
              <a:rPr lang="pt-BR" sz="4800" spc="-300" dirty="0" smtClean="0">
                <a:latin typeface="SketchFlow Print" pitchFamily="2" charset="0"/>
              </a:rPr>
              <a:t> é uma forma </a:t>
            </a:r>
            <a:r>
              <a:rPr lang="pt-BR" sz="4800" spc="-300" dirty="0" smtClean="0">
                <a:solidFill>
                  <a:srgbClr val="00B050"/>
                </a:solidFill>
                <a:latin typeface="SketchFlow Print" pitchFamily="2" charset="0"/>
              </a:rPr>
              <a:t>natural </a:t>
            </a:r>
            <a:r>
              <a:rPr lang="pt-BR" sz="4800" spc="-300" dirty="0" smtClean="0">
                <a:latin typeface="SketchFlow Print" pitchFamily="2" charset="0"/>
              </a:rPr>
              <a:t>de evoluir, use como </a:t>
            </a:r>
            <a:r>
              <a:rPr lang="pt-BR" sz="4800" b="1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SketchFlow Print" pitchFamily="2" charset="0"/>
              </a:rPr>
              <a:t>Plano A</a:t>
            </a:r>
            <a:endParaRPr lang="pt-BR" sz="4800" b="1" spc="-300" dirty="0">
              <a:solidFill>
                <a:schemeClr val="accent2">
                  <a:lumMod val="60000"/>
                  <a:lumOff val="40000"/>
                </a:schemeClr>
              </a:solidFill>
              <a:latin typeface="SketchFlow Print" pitchFamily="2" charset="0"/>
            </a:endParaRPr>
          </a:p>
        </p:txBody>
      </p:sp>
      <p:pic>
        <p:nvPicPr>
          <p:cNvPr id="1026" name="Picture 2" descr="http://photos.foter.com/51/pdca-cycle_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9" y="2573869"/>
            <a:ext cx="6300192" cy="4284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solidFill>
                  <a:srgbClr val="FF0000"/>
                </a:solidFill>
                <a:latin typeface="SketchFlow Print" pitchFamily="2" charset="0"/>
              </a:rPr>
              <a:t>P</a:t>
            </a:r>
            <a:r>
              <a:rPr lang="pt-BR" sz="19900" b="1" spc="-300" dirty="0" smtClean="0">
                <a:latin typeface="SketchFlow Print" pitchFamily="2" charset="0"/>
              </a:rPr>
              <a:t>DCA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573016"/>
            <a:ext cx="9144000" cy="3284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Planejamento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=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8000" b="1" spc="-300" dirty="0" smtClean="0">
                <a:solidFill>
                  <a:srgbClr val="FF0000"/>
                </a:solidFill>
                <a:latin typeface="SketchFlow Print" pitchFamily="2" charset="0"/>
              </a:rPr>
              <a:t>Tudo é uma hipótese </a:t>
            </a: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</a:t>
            </a:r>
            <a:r>
              <a:rPr lang="pt-BR" sz="19900" b="1" spc="-300" dirty="0" smtClean="0">
                <a:solidFill>
                  <a:srgbClr val="0070C0"/>
                </a:solidFill>
                <a:latin typeface="SketchFlow Print" pitchFamily="2" charset="0"/>
              </a:rPr>
              <a:t>D</a:t>
            </a:r>
            <a:r>
              <a:rPr lang="pt-BR" sz="19900" b="1" spc="-300" dirty="0" smtClean="0">
                <a:latin typeface="SketchFlow Print" pitchFamily="2" charset="0"/>
              </a:rPr>
              <a:t>CA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4005064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Do (Fazer)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70C0"/>
                </a:solidFill>
                <a:latin typeface="SketchFlow Print" pitchFamily="2" charset="0"/>
              </a:rPr>
              <a:t>Just Do It 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PD</a:t>
            </a:r>
            <a:r>
              <a:rPr lang="pt-BR" sz="19900" b="1" spc="-300" dirty="0" smtClean="0">
                <a:solidFill>
                  <a:srgbClr val="00B050"/>
                </a:solidFill>
                <a:latin typeface="SketchFlow Print" pitchFamily="2" charset="0"/>
              </a:rPr>
              <a:t>C</a:t>
            </a:r>
            <a:r>
              <a:rPr lang="pt-BR" sz="19900" b="1" spc="-300" dirty="0" smtClean="0">
                <a:latin typeface="SketchFlow Print" pitchFamily="2" charset="0"/>
              </a:rPr>
              <a:t>A</a:t>
            </a:r>
            <a:endParaRPr lang="pt-BR" sz="19900" b="1" spc="-300" dirty="0"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717032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Checagem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00B050"/>
                </a:solidFill>
                <a:latin typeface="SketchFlow Print" pitchFamily="2" charset="0"/>
              </a:rPr>
              <a:t>Aprender com os Erros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9036496" cy="2376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9900" b="1" spc="-300" dirty="0" smtClean="0">
                <a:latin typeface="SketchFlow Print" pitchFamily="2" charset="0"/>
              </a:rPr>
              <a:t>PDC</a:t>
            </a:r>
            <a:r>
              <a:rPr lang="pt-BR" sz="19900" b="1" spc="-300" dirty="0" smtClean="0">
                <a:solidFill>
                  <a:srgbClr val="FFC000"/>
                </a:solidFill>
                <a:latin typeface="SketchFlow Print" pitchFamily="2" charset="0"/>
              </a:rPr>
              <a:t>A</a:t>
            </a:r>
            <a:endParaRPr lang="pt-BR" sz="19900" b="1" spc="-300" dirty="0">
              <a:solidFill>
                <a:srgbClr val="FFC000"/>
              </a:solidFill>
              <a:latin typeface="SketchFlow Print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3717032"/>
            <a:ext cx="9144000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Ajustes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= </a:t>
            </a:r>
          </a:p>
          <a:p>
            <a:pPr algn="ctr">
              <a:lnSpc>
                <a:spcPct val="50000"/>
              </a:lnSpc>
              <a:spcBef>
                <a:spcPct val="20000"/>
              </a:spcBef>
            </a:pPr>
            <a:r>
              <a:rPr lang="pt-BR" sz="8000" b="1" spc="-300" dirty="0" smtClean="0">
                <a:solidFill>
                  <a:srgbClr val="FFC000"/>
                </a:solidFill>
                <a:latin typeface="SketchFlow Print" pitchFamily="2" charset="0"/>
              </a:rPr>
              <a:t>Nova Hipótese</a:t>
            </a:r>
            <a:endParaRPr kumimoji="0" lang="pt-BR" sz="8000" b="1" i="0" u="none" strike="noStrike" kern="1200" cap="none" spc="-30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ketchFlow Print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704856" cy="41764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spc="-100" dirty="0" smtClean="0">
                <a:latin typeface="SketchFlow Print" pitchFamily="2" charset="0"/>
              </a:rPr>
              <a:t>“</a:t>
            </a:r>
            <a:r>
              <a:rPr lang="pt-BR" sz="3600" b="1" spc="-100" dirty="0" smtClean="0">
                <a:latin typeface="SketchFlow Print" pitchFamily="2" charset="0"/>
              </a:rPr>
              <a:t>Tática</a:t>
            </a:r>
            <a:r>
              <a:rPr lang="pt-BR" sz="3600" spc="-100" dirty="0" smtClean="0">
                <a:latin typeface="SketchFlow Print" pitchFamily="2" charset="0"/>
              </a:rPr>
              <a:t> é fazer o certo quando se sabe o que fazer. </a:t>
            </a:r>
            <a:r>
              <a:rPr lang="pt-BR" sz="3600" b="1" spc="-100" dirty="0" smtClean="0">
                <a:latin typeface="SketchFlow Print" pitchFamily="2" charset="0"/>
              </a:rPr>
              <a:t>Estratégia</a:t>
            </a:r>
            <a:r>
              <a:rPr lang="pt-BR" sz="3600" spc="-100" dirty="0" smtClean="0">
                <a:latin typeface="SketchFlow Print" pitchFamily="2" charset="0"/>
              </a:rPr>
              <a:t> é saber o que fazer quando não há nada a fazer.” </a:t>
            </a:r>
          </a:p>
          <a:p>
            <a:pPr marL="0" indent="0" algn="ctr">
              <a:buNone/>
            </a:pPr>
            <a:endParaRPr lang="pt-BR" sz="3600" i="1" spc="-100" dirty="0" smtClean="0">
              <a:latin typeface="SketchFlow Print" pitchFamily="2" charset="0"/>
            </a:endParaRPr>
          </a:p>
          <a:p>
            <a:pPr marL="0" indent="0" algn="ctr">
              <a:buNone/>
            </a:pPr>
            <a:r>
              <a:rPr lang="pt-BR" sz="3600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</a:rPr>
              <a:t>Savielly G. Tartakower</a:t>
            </a:r>
            <a:endParaRPr lang="pt-BR" sz="3600" b="1" spc="-1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propostadigital.com.br/images/rede-social.jpg?v=13385671720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7712"/>
            <a:ext cx="8460432" cy="56402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8264" y="5733256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ketchFlow Print" pitchFamily="2" charset="0"/>
                <a:cs typeface="Aharoni" pitchFamily="2" charset="-79"/>
              </a:rPr>
              <a:t>P#4</a:t>
            </a:r>
            <a:endParaRPr lang="pt-BR" dirty="0">
              <a:solidFill>
                <a:schemeClr val="accent4">
                  <a:lumMod val="60000"/>
                  <a:lumOff val="4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60648"/>
            <a:ext cx="6696744" cy="15841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Crie uma estratégia de influência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media.treehugger.com/assets/images/2011/10/climate-change-psycholog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371601"/>
            <a:ext cx="9144000" cy="54863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304" y="1700808"/>
            <a:ext cx="183569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rgbClr val="FFC000"/>
                </a:solidFill>
                <a:latin typeface="SketchFlow Print" pitchFamily="2" charset="0"/>
                <a:cs typeface="Aharoni" pitchFamily="2" charset="-79"/>
              </a:rPr>
              <a:t>P#5</a:t>
            </a:r>
            <a:endParaRPr lang="pt-BR" dirty="0">
              <a:solidFill>
                <a:srgbClr val="FFC000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412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solidFill>
                  <a:srgbClr val="FF0000"/>
                </a:solidFill>
                <a:latin typeface="SketchFlow Print" pitchFamily="2" charset="0"/>
              </a:rPr>
              <a:t>As pessoas não resistem as mudanças, elas resistem a serem mudadas.</a:t>
            </a:r>
            <a:endParaRPr lang="pt-BR" sz="4000" spc="-300" dirty="0">
              <a:solidFill>
                <a:srgbClr val="FF00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704856" cy="41764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spc="-100" dirty="0" smtClean="0">
                <a:latin typeface="SketchFlow Print" pitchFamily="2" charset="0"/>
              </a:rPr>
              <a:t>“Quando as mentes brilhantes viram especialistas, a liderança é relegada a mentes mais fracas.” </a:t>
            </a:r>
          </a:p>
          <a:p>
            <a:pPr marL="0" indent="0" algn="ctr">
              <a:buNone/>
            </a:pPr>
            <a:endParaRPr lang="pt-BR" sz="3600" i="1" spc="-100" dirty="0" smtClean="0">
              <a:latin typeface="SketchFlow Print" pitchFamily="2" charset="0"/>
            </a:endParaRPr>
          </a:p>
          <a:p>
            <a:pPr marL="0" indent="0" algn="ctr">
              <a:buNone/>
            </a:pPr>
            <a:r>
              <a:rPr lang="pt-BR" sz="3600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</a:rPr>
              <a:t>Margaret Thatcher</a:t>
            </a:r>
            <a:endParaRPr lang="pt-BR" sz="3600" b="1" spc="-1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meeshellay.files.wordpress.com/2012/10/20121020-1517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9144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latin typeface="SketchFlow Print" pitchFamily="2" charset="0"/>
                <a:cs typeface="Aharoni" pitchFamily="2" charset="-79"/>
              </a:rPr>
              <a:t>P#6</a:t>
            </a:r>
            <a:endParaRPr lang="pt-BR" dirty="0"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808" y="4941168"/>
            <a:ext cx="3563888" cy="1800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Lidere pelo exemplo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ordbarbarian.files.wordpress.com/2012/04/history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320606"/>
            <a:ext cx="4248472" cy="3908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new.administradores.com.br/_resources/files/_modules/files/files_2525_201101041205323a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79714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P#6</a:t>
            </a:r>
            <a:endParaRPr lang="pt-BR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13176"/>
            <a:ext cx="9144000" cy="1440160"/>
          </a:xfrm>
          <a:solidFill>
            <a:schemeClr val="bg1">
              <a:alpha val="63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latin typeface="SketchFlow Print" pitchFamily="2" charset="0"/>
              </a:rPr>
              <a:t>Toda mudança tem inconveniência, mesmo quando é de pior para melhor.</a:t>
            </a:r>
            <a:endParaRPr lang="pt-BR" sz="40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nformaniacos.com/wp-content/uploads/2012/11/HOLANDA_TATICA1.jpg"/>
          <p:cNvPicPr>
            <a:picLocks noChangeAspect="1" noChangeArrowheads="1"/>
          </p:cNvPicPr>
          <p:nvPr/>
        </p:nvPicPr>
        <p:blipFill>
          <a:blip r:embed="rId2" cstate="print"/>
          <a:srcRect t="8774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7904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P#7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792088"/>
          </a:xfrm>
          <a:solidFill>
            <a:schemeClr val="tx1">
              <a:alpha val="72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spc="-300" dirty="0" smtClean="0">
                <a:solidFill>
                  <a:schemeClr val="bg1"/>
                </a:solidFill>
                <a:latin typeface="SketchFlow Print" pitchFamily="2" charset="0"/>
              </a:rPr>
              <a:t>Não mude as regras, mude as táticas.</a:t>
            </a:r>
            <a:endParaRPr lang="pt-BR" sz="40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sorisomail.com/img/desejos-259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/>
          </a:blip>
          <a:srcRect l="824" r="2900" b="2614"/>
          <a:stretch>
            <a:fillRect/>
          </a:stretch>
        </p:blipFill>
        <p:spPr bwMode="auto">
          <a:xfrm>
            <a:off x="107504" y="188640"/>
            <a:ext cx="5976664" cy="64807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240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D#7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696" y="1196752"/>
            <a:ext cx="2771800" cy="4248472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rgbClr val="006600"/>
                </a:solidFill>
                <a:latin typeface="SketchFlow Print" pitchFamily="2" charset="0"/>
              </a:rPr>
              <a:t>Encontre o gap entre o desejado e o realizado</a:t>
            </a:r>
            <a:endParaRPr lang="pt-BR" sz="4400" spc="-300" dirty="0">
              <a:solidFill>
                <a:srgbClr val="0066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D#8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013176"/>
            <a:ext cx="8496944" cy="1368152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Agilidade requer militância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e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KEEP CALM</a:t>
            </a:r>
            <a:endParaRPr lang="pt-BR" sz="4400" spc="-300" dirty="0">
              <a:latin typeface="SketchFlow Print" pitchFamily="2" charset="0"/>
            </a:endParaRPr>
          </a:p>
        </p:txBody>
      </p:sp>
      <p:pic>
        <p:nvPicPr>
          <p:cNvPr id="35842" name="Picture 2" descr="http://www.anarkismo.net/attachments/jun2011/solidarieda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836712"/>
            <a:ext cx="3810000" cy="3467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thegoodnessgrows.com/wp-content/uploads/2011/07/misunderstan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3408"/>
            <a:ext cx="9144000" cy="808117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280" y="6021288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SketchFlow Print" pitchFamily="2" charset="0"/>
                <a:cs typeface="Aharoni" pitchFamily="2" charset="-79"/>
              </a:rPr>
              <a:t>D#10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392" y="620688"/>
            <a:ext cx="5472608" cy="504056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Comunique-se melhor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4.bp.blogspot.com/-8hcLVPSPGi0/Tiab1Ar74UI/AAAAAAAAAIY/ZAJsD4ptdYk/s400/random-acts-of-kindne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936484" cy="7245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D#11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2915816" cy="504056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Seja respeitoso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usamartialarts.files.wordpress.com/2011/04/sponsor-me_do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264696" cy="417523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D#12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4797152"/>
            <a:ext cx="6912768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5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Busque um patrocinador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thefilmpilgrim.com/wp-content/uploads/2010/12/Luke-Skywalker-and-Darth-Va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135004"/>
            <a:ext cx="9580304" cy="71644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D#13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797152"/>
            <a:ext cx="8496944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A mudança efetiva só acontece de dentro para fora.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farm8.staticflickr.com/7184/6797303932_381125454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764704"/>
            <a:ext cx="4680520" cy="3940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D#14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229200"/>
            <a:ext cx="8496944" cy="7200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Construa barreiras mentais usando o ciclo ADKAR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http://farm8.staticflickr.com/7062/6797303858_97493ac2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c08.deviantart.net/fs70/f/2011/046/0/a/wile_e__coyote_and_road_runner_by_fabulousespg-d39luw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774948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936104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latin typeface="SketchFlow Print" pitchFamily="2" charset="0"/>
              </a:rPr>
              <a:t>Agilidade, para ser mais rápido?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farm8.staticflickr.com/7188/6943418513_44c1b496c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772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farm8.staticflickr.com/7064/6943418465_e06ae3810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772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182/6797303902_3e580b76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farm8.staticflickr.com/7201/6943418419_dba6564af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62500" cy="4010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65000"/>
                  </a:schemeClr>
                </a:solidFill>
                <a:latin typeface="SketchFlow Print" pitchFamily="2" charset="0"/>
                <a:cs typeface="Aharoni" pitchFamily="2" charset="-79"/>
              </a:rPr>
              <a:t>D#15</a:t>
            </a:r>
            <a:endParaRPr lang="pt-BR" sz="3600" dirty="0">
              <a:solidFill>
                <a:schemeClr val="bg1">
                  <a:lumMod val="6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708920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Cuidado com o seu vocabulário</a:t>
            </a:r>
            <a:endParaRPr lang="pt-BR" sz="4400" spc="-300" dirty="0">
              <a:latin typeface="SketchFlow Print" pitchFamily="2" charset="0"/>
            </a:endParaRPr>
          </a:p>
        </p:txBody>
      </p:sp>
      <p:pic>
        <p:nvPicPr>
          <p:cNvPr id="47106" name="Picture 2" descr="http://img2.imagesbn.com/p/9781579120603_p0_v1_s260x4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64732" cy="6987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bucultureshock.com/wp-content/uploads/2012/07/Dolly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459307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D#16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45224"/>
            <a:ext cx="9468544" cy="792088"/>
          </a:xfrm>
          <a:solidFill>
            <a:schemeClr val="bg1">
              <a:alpha val="72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latin typeface="SketchFlow Print" pitchFamily="2" charset="0"/>
              </a:rPr>
              <a:t>Dedique-se a criar seu clone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https://lh5.googleusercontent.com/-HgvQ7Qda2iE/TW0QL_qwgsI/AAAAAAAAAvk/nyeXmmAFTw4/s1600/perca_foco5_27911093651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65111"/>
            <a:ext cx="9103076" cy="529288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D#17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476672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Mude apenas uma coisa de cada vez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favim.com/orig/201108/26/grandma-idol-old-rock-and-roll-Favim.com-1308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4584" y="0"/>
            <a:ext cx="1099038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C#18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40968"/>
            <a:ext cx="3059832" cy="1512168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Escute os mais velhos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carrocavazia.files.wordpress.com/2011/03/seja-como-c3a1gu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-32203"/>
            <a:ext cx="4067944" cy="689020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C#19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924944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Para cada adversidade, adapte-se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http://awjingyi.files.wordpress.com/2012/04/singin-in-the-rain-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94311" y="-1"/>
            <a:ext cx="12238311" cy="68840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C#20</a:t>
            </a:r>
            <a:endParaRPr lang="pt-BR" sz="3600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24" y="5013176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Dance conforme a música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4716016" cy="194421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6600" spc="-300" dirty="0" smtClean="0">
                <a:solidFill>
                  <a:schemeClr val="tx2"/>
                </a:solidFill>
                <a:latin typeface="SketchFlow Print" pitchFamily="2" charset="0"/>
              </a:rPr>
              <a:t>Porque um manifesto?</a:t>
            </a:r>
            <a:endParaRPr lang="pt-BR" sz="6600" spc="-300" dirty="0">
              <a:solidFill>
                <a:schemeClr val="tx2"/>
              </a:solidFill>
              <a:latin typeface="SketchFlow Print" pitchFamily="2" charset="0"/>
            </a:endParaRPr>
          </a:p>
        </p:txBody>
      </p:sp>
      <p:pic>
        <p:nvPicPr>
          <p:cNvPr id="18434" name="Picture 2" descr="http://prolife.org.nz/wp-content/uploads/2012/08/feminism.jpe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7E0"/>
              </a:clrFrom>
              <a:clrTo>
                <a:srgbClr val="FFF7E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9991" y="1717030"/>
            <a:ext cx="4644009" cy="5140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http://farm3.static.flickr.com/2410/1590946481_9d2f8687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32831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37312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85000"/>
                  </a:schemeClr>
                </a:solidFill>
                <a:latin typeface="SketchFlow Print" pitchFamily="2" charset="0"/>
                <a:cs typeface="Aharoni" pitchFamily="2" charset="-79"/>
              </a:rPr>
              <a:t>C#21</a:t>
            </a:r>
            <a:endParaRPr lang="pt-BR" sz="3600" dirty="0">
              <a:solidFill>
                <a:schemeClr val="bg1">
                  <a:lumMod val="8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48072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Tome conta do seu cesto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3.bp.blogspot.com/--VEFUP1GlJ0/UHbqZ8KPc2I/AAAAAAAAHDs/7xMfEfiAPig/s1600/Coercion-by-inspection-and-audits-doesnt-change-think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6165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C#22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552" y="2780928"/>
            <a:ext cx="4032448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latin typeface="SketchFlow Print" pitchFamily="2" charset="0"/>
              </a:rPr>
              <a:t>Use o poder do seu patrocinador</a:t>
            </a:r>
            <a:endParaRPr lang="pt-BR" sz="44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ooza.files.wordpress.com/2009/02/rela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00"/>
            <a:ext cx="9753600" cy="7315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bg1">
                    <a:lumMod val="85000"/>
                  </a:schemeClr>
                </a:solidFill>
                <a:latin typeface="SketchFlow Print" pitchFamily="2" charset="0"/>
                <a:cs typeface="Aharoni" pitchFamily="2" charset="-79"/>
              </a:rPr>
              <a:t>D#23</a:t>
            </a:r>
            <a:endParaRPr lang="pt-BR" sz="3600" dirty="0">
              <a:solidFill>
                <a:schemeClr val="bg1">
                  <a:lumMod val="85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45024"/>
            <a:ext cx="2627784" cy="720080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Relaxe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icjproject.org/wp-content/uploads/2011/10/Global-Climate-Chan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1752"/>
            <a:ext cx="5292080" cy="495578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808" y="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D#24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552" y="2492896"/>
            <a:ext cx="4032448" cy="252028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Verifique se o ambiente precisa de uma nova estratégia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1.bp.blogspot.com/-TWC8kPULIEg/Tza7YtH8GqI/AAAAAAAAAUE/m0FyHAziDtY/s1600/Mining+for+diamonds+never+give+u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8295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49280"/>
            <a:ext cx="1728192" cy="620688"/>
          </a:xfrm>
        </p:spPr>
        <p:txBody>
          <a:bodyPr anchor="ctr">
            <a:noAutofit/>
          </a:bodyPr>
          <a:lstStyle/>
          <a:p>
            <a:r>
              <a:rPr lang="pt-B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ketchFlow Print" pitchFamily="2" charset="0"/>
                <a:cs typeface="Aharoni" pitchFamily="2" charset="-79"/>
              </a:rPr>
              <a:t>D#25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896" y="1628800"/>
            <a:ext cx="3672408" cy="792088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Não desista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340768"/>
            <a:ext cx="7344816" cy="108012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pt-BR" sz="11500" spc="-300" dirty="0" smtClean="0">
                <a:latin typeface="Cooper Black" pitchFamily="18" charset="0"/>
              </a:rPr>
              <a:t>Obrigado!</a:t>
            </a:r>
            <a:endParaRPr lang="pt-BR" sz="11500" spc="-300" dirty="0">
              <a:latin typeface="Cooper Black" pitchFamily="18" charset="0"/>
            </a:endParaRPr>
          </a:p>
        </p:txBody>
      </p:sp>
      <p:pic>
        <p:nvPicPr>
          <p:cNvPr id="5" name="Picture 2" descr="http://sidneylimafilho.com.br/themes/default/img/signature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7208" y="4360385"/>
            <a:ext cx="3548968" cy="1084839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2699792" y="5373216"/>
            <a:ext cx="3528393" cy="956853"/>
            <a:chOff x="2713744" y="5041642"/>
            <a:chExt cx="4674941" cy="1224136"/>
          </a:xfrm>
        </p:grpSpPr>
        <p:pic>
          <p:nvPicPr>
            <p:cNvPr id="58370" name="Picture 2" descr="http://www.netactive.co.nz/sites/default/files/blog/social-media-icons.jpg"/>
            <p:cNvPicPr>
              <a:picLocks noChangeAspect="1" noChangeArrowheads="1"/>
            </p:cNvPicPr>
            <p:nvPr/>
          </p:nvPicPr>
          <p:blipFill>
            <a:blip r:embed="rId3" cstate="print"/>
            <a:srcRect l="1443" t="2864" r="3337" b="64429"/>
            <a:stretch>
              <a:fillRect/>
            </a:stretch>
          </p:blipFill>
          <p:spPr bwMode="auto">
            <a:xfrm>
              <a:off x="3851920" y="5041642"/>
              <a:ext cx="3536765" cy="1224136"/>
            </a:xfrm>
            <a:prstGeom prst="rect">
              <a:avLst/>
            </a:prstGeom>
            <a:noFill/>
          </p:spPr>
        </p:pic>
        <p:pic>
          <p:nvPicPr>
            <p:cNvPr id="7" name="Picture 2" descr="http://www.netactive.co.nz/sites/default/files/blog/social-media-icons.jpg"/>
            <p:cNvPicPr>
              <a:picLocks noChangeAspect="1" noChangeArrowheads="1"/>
            </p:cNvPicPr>
            <p:nvPr/>
          </p:nvPicPr>
          <p:blipFill>
            <a:blip r:embed="rId3" cstate="print"/>
            <a:srcRect l="1443" t="34379" r="65600" b="35569"/>
            <a:stretch>
              <a:fillRect/>
            </a:stretch>
          </p:blipFill>
          <p:spPr bwMode="auto">
            <a:xfrm>
              <a:off x="2713744" y="5085184"/>
              <a:ext cx="1224136" cy="1124744"/>
            </a:xfrm>
            <a:prstGeom prst="rect">
              <a:avLst/>
            </a:prstGeom>
            <a:noFill/>
          </p:spPr>
        </p:pic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2267744" y="4077072"/>
            <a:ext cx="4392488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Para me encontrar</a:t>
            </a:r>
            <a:r>
              <a:rPr kumimoji="0" lang="pt-BR" sz="2000" b="0" i="0" u="none" strike="noStrike" kern="1200" cap="none" spc="-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procure por:</a:t>
            </a:r>
            <a:endParaRPr kumimoji="0" lang="pt-BR" sz="2000" b="0" i="0" u="none" strike="noStrike" kern="1200" cap="none" spc="-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filipinofreethinkers.org/wp-content/uploads/2010/06/atheist-preacher-286x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801"/>
            <a:ext cx="5436096" cy="5702199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88640"/>
            <a:ext cx="3995936" cy="86409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6000" spc="-300" dirty="0" smtClean="0">
                <a:solidFill>
                  <a:srgbClr val="FF0000"/>
                </a:solidFill>
                <a:latin typeface="SketchFlow Print" pitchFamily="2" charset="0"/>
              </a:rPr>
              <a:t>Processos ágeis?</a:t>
            </a:r>
            <a:endParaRPr lang="pt-BR" sz="6000" spc="-300" dirty="0">
              <a:solidFill>
                <a:srgbClr val="FF0000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fotoshot.com.br/wp-content/uploads/as-duas-faces-drag-queen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0568" y="0"/>
            <a:ext cx="10309483" cy="6858000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9552" y="5517232"/>
            <a:ext cx="7992888" cy="864096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latin typeface="SketchFlow Print" pitchFamily="2" charset="0"/>
              </a:rPr>
              <a:t>Mudar? Pra que?</a:t>
            </a:r>
            <a:endParaRPr lang="pt-BR" sz="4800" spc="-300" dirty="0"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" y="0"/>
            <a:ext cx="79724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blogs.odiario.com/odiarionaescola/files/2012/04/cultur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293432" cy="685800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861048"/>
            <a:ext cx="4499992" cy="2996952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400" spc="-300" dirty="0" smtClean="0">
                <a:solidFill>
                  <a:schemeClr val="bg1"/>
                </a:solidFill>
                <a:latin typeface="SketchFlow Print" pitchFamily="2" charset="0"/>
              </a:rPr>
              <a:t>Porque você quer mudar a cultura da empresa?</a:t>
            </a:r>
            <a:endParaRPr lang="pt-BR" sz="4400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47664" y="332656"/>
            <a:ext cx="1619672" cy="980728"/>
          </a:xfrm>
        </p:spPr>
        <p:txBody>
          <a:bodyPr anchor="ctr">
            <a:noAutofit/>
          </a:bodyPr>
          <a:lstStyle/>
          <a:p>
            <a:r>
              <a:rPr lang="pt-BR" dirty="0" smtClean="0">
                <a:latin typeface="SketchFlow Print" pitchFamily="2" charset="0"/>
                <a:cs typeface="Aharoni" pitchFamily="2" charset="-79"/>
              </a:rPr>
              <a:t>P#1</a:t>
            </a:r>
            <a:endParaRPr lang="pt-BR" dirty="0">
              <a:latin typeface="SketchFlow Print" pitchFamily="2" charset="0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zun.com.br/fotos/2011/07/mudar-de-vida-radicalmen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70" y="0"/>
            <a:ext cx="9282490" cy="6858000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95736" cy="1124744"/>
          </a:xfrm>
        </p:spPr>
        <p:txBody>
          <a:bodyPr anchor="ctr"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SketchFlow Print" pitchFamily="2" charset="0"/>
                <a:cs typeface="Aharoni" pitchFamily="2" charset="-79"/>
              </a:rPr>
              <a:t>P#2</a:t>
            </a:r>
            <a:endParaRPr lang="pt-BR" dirty="0">
              <a:solidFill>
                <a:schemeClr val="bg1"/>
              </a:solidFill>
              <a:latin typeface="SketchFlow Print" pitchFamily="2" charset="0"/>
              <a:cs typeface="Aharoni" pitchFamily="2" charset="-79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-180528" y="5013176"/>
            <a:ext cx="4104456" cy="1844824"/>
          </a:xfrm>
          <a:noFill/>
          <a:ln w="114300" cap="sq" cmpd="sng">
            <a:noFill/>
            <a:round/>
          </a:ln>
          <a:effectLst/>
        </p:spPr>
        <p:txBody>
          <a:bodyPr lIns="180000" tIns="180000" rIns="180000" bIns="180000">
            <a:noAutofit/>
          </a:bodyPr>
          <a:lstStyle/>
          <a:p>
            <a:pPr marL="0" indent="0" algn="ctr">
              <a:buNone/>
            </a:pPr>
            <a:r>
              <a:rPr lang="pt-BR" sz="4800" spc="-300" dirty="0" smtClean="0">
                <a:solidFill>
                  <a:schemeClr val="bg1"/>
                </a:solidFill>
                <a:latin typeface="SketchFlow Print" pitchFamily="2" charset="0"/>
              </a:rPr>
              <a:t>Estabeleça um plano </a:t>
            </a:r>
            <a:r>
              <a:rPr lang="pt-BR" sz="4800" b="1" spc="-300" dirty="0" smtClean="0">
                <a:solidFill>
                  <a:schemeClr val="bg1"/>
                </a:solidFill>
                <a:latin typeface="SketchFlow Print" pitchFamily="2" charset="0"/>
              </a:rPr>
              <a:t>B</a:t>
            </a:r>
            <a:endParaRPr lang="pt-BR" sz="4800" b="1" spc="-300" dirty="0">
              <a:solidFill>
                <a:schemeClr val="bg1"/>
              </a:solidFill>
              <a:latin typeface="SketchFlow Prin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295</Words>
  <Application>Microsoft Office PowerPoint</Application>
  <PresentationFormat>On-screen Show (4:3)</PresentationFormat>
  <Paragraphs>83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Cooper Black</vt:lpstr>
      <vt:lpstr>Segoe UI</vt:lpstr>
      <vt:lpstr>SketchFlow Print</vt:lpstr>
      <vt:lpstr>Aharoni</vt:lpstr>
      <vt:lpstr>Calibri</vt:lpstr>
      <vt:lpstr>Office Theme</vt:lpstr>
      <vt:lpstr>Barreiras para uma Transição Ágil </vt:lpstr>
      <vt:lpstr>Slide 2</vt:lpstr>
      <vt:lpstr>Slide 3</vt:lpstr>
      <vt:lpstr>Slide 4</vt:lpstr>
      <vt:lpstr>Slide 5</vt:lpstr>
      <vt:lpstr>Slide 6</vt:lpstr>
      <vt:lpstr>Slide 7</vt:lpstr>
      <vt:lpstr>P#1</vt:lpstr>
      <vt:lpstr>P#2</vt:lpstr>
      <vt:lpstr>P#3</vt:lpstr>
      <vt:lpstr>Slide 11</vt:lpstr>
      <vt:lpstr>Slide 12</vt:lpstr>
      <vt:lpstr>Slide 13</vt:lpstr>
      <vt:lpstr>Slide 14</vt:lpstr>
      <vt:lpstr>Slide 15</vt:lpstr>
      <vt:lpstr>P#4</vt:lpstr>
      <vt:lpstr>P#5</vt:lpstr>
      <vt:lpstr>Slide 18</vt:lpstr>
      <vt:lpstr>P#6</vt:lpstr>
      <vt:lpstr>P#6</vt:lpstr>
      <vt:lpstr>P#7</vt:lpstr>
      <vt:lpstr>D#7</vt:lpstr>
      <vt:lpstr>D#8</vt:lpstr>
      <vt:lpstr>D#10</vt:lpstr>
      <vt:lpstr>D#11</vt:lpstr>
      <vt:lpstr>D#12</vt:lpstr>
      <vt:lpstr>D#13</vt:lpstr>
      <vt:lpstr>D#14</vt:lpstr>
      <vt:lpstr>Slide 29</vt:lpstr>
      <vt:lpstr>Slide 30</vt:lpstr>
      <vt:lpstr>Slide 31</vt:lpstr>
      <vt:lpstr>Slide 32</vt:lpstr>
      <vt:lpstr>Slide 33</vt:lpstr>
      <vt:lpstr>D#15</vt:lpstr>
      <vt:lpstr>D#16</vt:lpstr>
      <vt:lpstr>D#17</vt:lpstr>
      <vt:lpstr>C#18</vt:lpstr>
      <vt:lpstr>C#19</vt:lpstr>
      <vt:lpstr>C#20</vt:lpstr>
      <vt:lpstr>C#21</vt:lpstr>
      <vt:lpstr>C#22</vt:lpstr>
      <vt:lpstr>D#23</vt:lpstr>
      <vt:lpstr>D#24</vt:lpstr>
      <vt:lpstr>D#25</vt:lpstr>
      <vt:lpstr>Slide 45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sidney.filho</dc:creator>
  <cp:lastModifiedBy>sidney.filho</cp:lastModifiedBy>
  <cp:revision>97</cp:revision>
  <dcterms:created xsi:type="dcterms:W3CDTF">2013-03-08T00:52:43Z</dcterms:created>
  <dcterms:modified xsi:type="dcterms:W3CDTF">2013-03-13T14:53:12Z</dcterms:modified>
</cp:coreProperties>
</file>